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1"/>
  </p:sldMasterIdLst>
  <p:notesMasterIdLst>
    <p:notesMasterId r:id="rId18"/>
  </p:notesMasterIdLst>
  <p:handoutMasterIdLst>
    <p:handoutMasterId r:id="rId19"/>
  </p:handoutMasterIdLst>
  <p:sldIdLst>
    <p:sldId id="360" r:id="rId2"/>
    <p:sldId id="275" r:id="rId3"/>
    <p:sldId id="290" r:id="rId4"/>
    <p:sldId id="365" r:id="rId5"/>
    <p:sldId id="359" r:id="rId6"/>
    <p:sldId id="292" r:id="rId7"/>
    <p:sldId id="367" r:id="rId8"/>
    <p:sldId id="364" r:id="rId9"/>
    <p:sldId id="368" r:id="rId10"/>
    <p:sldId id="369" r:id="rId11"/>
    <p:sldId id="366" r:id="rId12"/>
    <p:sldId id="293" r:id="rId13"/>
    <p:sldId id="363" r:id="rId14"/>
    <p:sldId id="274" r:id="rId15"/>
    <p:sldId id="276" r:id="rId16"/>
    <p:sldId id="28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Xu" initials="TX" lastIdx="1" clrIdx="0">
    <p:extLst>
      <p:ext uri="{19B8F6BF-5375-455C-9EA6-DF929625EA0E}">
        <p15:presenceInfo xmlns:p15="http://schemas.microsoft.com/office/powerpoint/2012/main" userId="140983e1ab2f03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1" autoAdjust="0"/>
    <p:restoredTop sz="75763" autoAdjust="0"/>
  </p:normalViewPr>
  <p:slideViewPr>
    <p:cSldViewPr>
      <p:cViewPr varScale="1">
        <p:scale>
          <a:sx n="86" d="100"/>
          <a:sy n="86" d="100"/>
        </p:scale>
        <p:origin x="238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0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40" d="100"/>
          <a:sy n="140" d="100"/>
        </p:scale>
        <p:origin x="450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26A14-8659-47FF-81EA-2B3E0F084523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594B6-CD54-4EFC-8ABB-4F9AB33C6B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604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113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Instructors: Take time, to add a welcome message.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982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150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610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106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4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796716-2812-EF47-967C-24F3215A1C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4500348"/>
            <a:ext cx="7886701" cy="833651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1485" y="5333999"/>
            <a:ext cx="7886702" cy="4513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798" y="6169023"/>
            <a:ext cx="20574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37A69316-F44C-3949-90C2-4CB4B2F02235}" type="datetime4">
              <a:rPr lang="en-US" altLang="zh-CN" smtClean="0"/>
              <a:pPr/>
              <a:t>August 29, 2022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8996" y="6139087"/>
            <a:ext cx="5143504" cy="479863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北京师范大学</a:t>
            </a:r>
            <a:r>
              <a:rPr lang="en-US" altLang="zh-CN"/>
              <a:t>-</a:t>
            </a:r>
            <a:r>
              <a:rPr lang="zh-CN" altLang="en-US"/>
              <a:t>香港浸会大学联合国际学院</a:t>
            </a:r>
            <a:endParaRPr lang="en-US" altLang="zh-CN"/>
          </a:p>
          <a:p>
            <a:r>
              <a:rPr lang="en-US" sz="1400"/>
              <a:t>United International College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46557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487680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94F26-2C6B-C74A-9ED4-2FDC6762BF48}" type="datetime4">
              <a:rPr lang="en-US" altLang="zh-CN" smtClean="0"/>
              <a:t>August 29, 2022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0B54-57D8-4106-814A-4647969A55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85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2480-3A4D-D94C-9FE7-C8F7E4339052}" type="datetime4">
              <a:rPr lang="en-US" altLang="zh-CN" smtClean="0"/>
              <a:t>August 29, 2022</a:t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0B54-57D8-4106-814A-4647969A55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59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625" y="1143000"/>
            <a:ext cx="3960000" cy="468000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75" y="1143000"/>
            <a:ext cx="3960000" cy="468000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27464-943E-474F-B801-13D1304F67CE}" type="datetime4">
              <a:rPr lang="en-US" altLang="zh-CN" smtClean="0"/>
              <a:t>August 29, 2022</a:t>
            </a:fld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0B54-57D8-4106-814A-4647969A55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230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5_WhiteCheat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47777D-12D4-114E-B9B5-81A28A73AF10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3198813" cy="1600200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381000"/>
            <a:ext cx="4629150" cy="563880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2133600"/>
            <a:ext cx="3198813" cy="388620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6356350"/>
            <a:ext cx="20574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AFB9A82-E53C-7543-88FD-E0F6F63628B8}" type="datetime4">
              <a:rPr lang="en-US" altLang="zh-CN" smtClean="0"/>
              <a:pPr/>
              <a:t>August 29, 2022</a:t>
            </a:fld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47598" y="6356349"/>
            <a:ext cx="189160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A900B54-57D8-4106-814A-4647969A559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5937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49648B-C12B-8540-BD34-8FC547BFB599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4E6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074ECDF-69F2-9A41-AFCC-1FFFD7BF9859}" type="datetime4">
              <a:rPr lang="en-US" altLang="zh-CN" smtClean="0"/>
              <a:pPr/>
              <a:t>August 29, 2022</a:t>
            </a:fld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A900B54-57D8-4106-814A-4647969A559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4DF94-84C5-3049-BC96-6E1C2AED1284}"/>
              </a:ext>
            </a:extLst>
          </p:cNvPr>
          <p:cNvSpPr txBox="1"/>
          <p:nvPr userDrawn="1"/>
        </p:nvSpPr>
        <p:spPr>
          <a:xfrm>
            <a:off x="605790" y="609600"/>
            <a:ext cx="7909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4BDB09-B2FE-0B42-B3A7-4AFEAFB50C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5790" y="1662111"/>
            <a:ext cx="7909560" cy="4357689"/>
          </a:xfrm>
        </p:spPr>
        <p:txBody>
          <a:bodyPr>
            <a:normAutofit/>
          </a:bodyPr>
          <a:lstStyle>
            <a:lvl1pPr indent="-552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28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081800" indent="-5526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 sz="2800" b="1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indent="-372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372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3726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29724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Dark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B5A6428-238B-EC4B-A018-C7963962B626}"/>
              </a:ext>
            </a:extLst>
          </p:cNvPr>
          <p:cNvSpPr/>
          <p:nvPr userDrawn="1"/>
        </p:nvSpPr>
        <p:spPr>
          <a:xfrm>
            <a:off x="-8374" y="8374"/>
            <a:ext cx="9144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32414"/>
            <a:ext cx="8534400" cy="761999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FA912-760E-884C-B5D2-3853FBD7F88C}" type="datetime4">
              <a:rPr lang="en-US" altLang="zh-CN" smtClean="0"/>
              <a:t>August 29, 2022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0B54-57D8-4106-814A-4647969A559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800" y="1752600"/>
            <a:ext cx="8534400" cy="3810000"/>
          </a:xfrm>
          <a:effectLst>
            <a:reflection endPos="0" dir="5400000" sy="-100000" algn="bl" rotWithShape="0"/>
          </a:effectLst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6234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0FD3E5-DDFD-4247-A651-EAF1B342BB5C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74ECDF-69F2-9A41-AFCC-1FFFD7BF9859}" type="datetime4">
              <a:rPr lang="en-US" altLang="zh-CN" smtClean="0"/>
              <a:t>August 29, 2022</a:t>
            </a:fld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0B54-57D8-4106-814A-4647969A559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FD94DF-19D2-1643-8AD1-FF94709FDC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1676400"/>
            <a:ext cx="7886700" cy="23622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035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625" y="136525"/>
            <a:ext cx="6734175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8534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3DFC552-3E23-3A4E-AAA3-1D24FF7BEF7D}" type="datetime4">
              <a:rPr lang="en-US" altLang="zh-CN" smtClean="0"/>
              <a:t>August 29, 2022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47598" y="6356349"/>
            <a:ext cx="18916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A900B54-57D8-4106-814A-4647969A559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96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  <p:sldLayoutId id="2147483679" r:id="rId3"/>
    <p:sldLayoutId id="2147483677" r:id="rId4"/>
    <p:sldLayoutId id="2147483681" r:id="rId5"/>
    <p:sldLayoutId id="2147483684" r:id="rId6"/>
    <p:sldLayoutId id="2147483676" r:id="rId7"/>
    <p:sldLayoutId id="2147483683" r:id="rId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bg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ff.uic.edu.cn/donglongchen/c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BFA6-9FCF-1B49-BE7A-439BE4379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Instruction and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A702A-C105-4345-A85F-CAD0F30BE5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0 – Hands on Data Analytics for Everyone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EC92C-A6AA-5D4D-B8B4-308C3695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8" y="6131509"/>
            <a:ext cx="2057400" cy="365125"/>
          </a:xfrm>
        </p:spPr>
        <p:txBody>
          <a:bodyPr/>
          <a:lstStyle/>
          <a:p>
            <a:fld id="{37A69316-F44C-3949-90C2-4CB4B2F02235}" type="datetime4">
              <a:rPr lang="en-US" altLang="zh-CN" smtClean="0"/>
              <a:pPr/>
              <a:t>August 29, 2022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C2288-9A2B-4F4A-AF07-84DD6ACEA20C}"/>
              </a:ext>
            </a:extLst>
          </p:cNvPr>
          <p:cNvSpPr txBox="1"/>
          <p:nvPr/>
        </p:nvSpPr>
        <p:spPr>
          <a:xfrm>
            <a:off x="3200402" y="5990907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北京师范大学</a:t>
            </a:r>
            <a:r>
              <a:rPr lang="en-US" altLang="zh-CN" dirty="0"/>
              <a:t>-</a:t>
            </a:r>
            <a:r>
              <a:rPr lang="zh-CN" altLang="en-US" dirty="0"/>
              <a:t>香港浸会大学联合国际学院</a:t>
            </a:r>
            <a:endParaRPr lang="en-US" altLang="zh-CN" dirty="0"/>
          </a:p>
          <a:p>
            <a:pPr algn="r"/>
            <a:r>
              <a:rPr lang="en-US" dirty="0"/>
              <a:t>United International College</a:t>
            </a:r>
          </a:p>
        </p:txBody>
      </p:sp>
    </p:spTree>
    <p:extLst>
      <p:ext uri="{BB962C8B-B14F-4D97-AF65-F5344CB8AC3E}">
        <p14:creationId xmlns:p14="http://schemas.microsoft.com/office/powerpoint/2010/main" val="2672669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D318-1E05-1A42-BF79-0369CA1A6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Year Student Performance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51074-CCAB-B845-9F2E-80AA854E2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2480-3A4D-D94C-9FE7-C8F7E4339052}" type="datetime4">
              <a:rPr lang="en-US" altLang="zh-CN" smtClean="0"/>
              <a:t>August 29, 2022</a:t>
            </a:fld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77AE1-CDE1-9847-B670-4E6FE2153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0B54-57D8-4106-814A-4647969A5594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ECBD6-2C94-114C-A730-1BBA1BA0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828800"/>
            <a:ext cx="8915400" cy="346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36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8CCE-EAAC-6445-9801-1C1E5513A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 (Subject to Revision)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9A07A-A9CA-7C42-A8CC-E6747DC59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94F26-2C6B-C74A-9ED4-2FDC6762BF48}" type="datetime4">
              <a:rPr lang="en-US" altLang="zh-CN" smtClean="0"/>
              <a:t>August 29, 2022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A6B0E-1687-A641-8E06-83043D24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0B54-57D8-4106-814A-4647969A5594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EBE70D-5D0F-B265-4B44-2F8DC02BE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55588"/>
            <a:ext cx="8839200" cy="474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61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A96DE-C3AA-6845-816B-CDB486D9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AAF3F-2448-1A40-89B0-081D4F105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73392"/>
            <a:ext cx="5562600" cy="5105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Notes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iSpace regularly for updates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Berthold, M.R., 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Borgelt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C., 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Höppner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F., 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Klawonn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F., 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Silipo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(2020), </a:t>
            </a:r>
            <a:r>
              <a:rPr lang="en-US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to Intelligent Data Science”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Springler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chapters 1-8</a:t>
            </a:r>
            <a:br>
              <a:rPr lang="en-US" dirty="0">
                <a:latin typeface="Lucida Grande" panose="020B0600040502020204" pitchFamily="34" charset="0"/>
              </a:rPr>
            </a:br>
            <a:b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94801-7E83-C64F-AFF5-019E10058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94F26-2C6B-C74A-9ED4-2FDC6762BF48}" type="datetime4">
              <a:rPr lang="en-US" altLang="zh-CN" smtClean="0"/>
              <a:t>August 29, 2022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FBB28B-E9ED-1F43-8EE0-0021AC608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0B54-57D8-4106-814A-4647969A5594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1026" name="Picture 2" descr="cover">
            <a:extLst>
              <a:ext uri="{FF2B5EF4-FFF2-40B4-BE49-F238E27FC236}">
                <a16:creationId xmlns:a16="http://schemas.microsoft.com/office/drawing/2014/main" id="{CECBCB65-04C5-864E-86DC-1CB29714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362200"/>
            <a:ext cx="19431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865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D20F08-17F2-6C4A-9003-E49E32216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ECDF-69F2-9A41-AFCC-1FFFD7BF9859}" type="datetime4">
              <a:rPr lang="en-US" altLang="zh-CN" smtClean="0"/>
              <a:pPr/>
              <a:t>August 29, 2022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A9DBA-4F6C-4B49-8A69-4185A658C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0B54-57D8-4106-814A-4647969A5594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22B06C-BB04-E845-8809-BF916EC7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Analytics?</a:t>
            </a:r>
          </a:p>
        </p:txBody>
      </p:sp>
    </p:spTree>
    <p:extLst>
      <p:ext uri="{BB962C8B-B14F-4D97-AF65-F5344CB8AC3E}">
        <p14:creationId xmlns:p14="http://schemas.microsoft.com/office/powerpoint/2010/main" val="1591169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08F0-F6C6-E441-8B1F-805B2635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Which of the Following Make Use of Data 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A525E-62EA-B84C-8883-A2C401AE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91046"/>
            <a:ext cx="8534400" cy="4800600"/>
          </a:xfrm>
        </p:spPr>
        <p:txBody>
          <a:bodyPr anchor="ctr">
            <a:noAutofit/>
          </a:bodyPr>
          <a:lstStyle/>
          <a:p>
            <a:pPr marL="514350" indent="-5143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noProof="0" dirty="0">
                <a:latin typeface="Arial" panose="020B0604020202020204" pitchFamily="34" charset="0"/>
                <a:cs typeface="Arial" panose="020B0604020202020204" pitchFamily="34" charset="0"/>
              </a:rPr>
              <a:t>Autonomous Driving Car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sz="2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noProof="0" dirty="0">
                <a:latin typeface="Arial" panose="020B0604020202020204" pitchFamily="34" charset="0"/>
                <a:cs typeface="Arial" panose="020B0604020202020204" pitchFamily="34" charset="0"/>
              </a:rPr>
              <a:t>Industrial Production 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sz="2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noProof="0" dirty="0">
                <a:latin typeface="Arial" panose="020B0604020202020204" pitchFamily="34" charset="0"/>
                <a:cs typeface="Arial" panose="020B0604020202020204" pitchFamily="34" charset="0"/>
              </a:rPr>
              <a:t>Investment in Financial Markets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sz="2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noProof="0" dirty="0">
                <a:latin typeface="Arial" panose="020B0604020202020204" pitchFamily="34" charset="0"/>
                <a:cs typeface="Arial" panose="020B0604020202020204" pitchFamily="34" charset="0"/>
              </a:rPr>
              <a:t>Taobao (</a:t>
            </a:r>
            <a:r>
              <a:rPr lang="en-US" sz="2000" noProof="0" dirty="0" err="1">
                <a:latin typeface="Arial" panose="020B0604020202020204" pitchFamily="34" charset="0"/>
                <a:cs typeface="Arial" panose="020B0604020202020204" pitchFamily="34" charset="0"/>
              </a:rPr>
              <a:t>淘宝</a:t>
            </a:r>
            <a:r>
              <a:rPr lang="zh-CN" altLang="en-US" sz="2000" noProof="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en-US" altLang="zh-CN" sz="2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altLang="zh-CN" sz="20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zh-CN" sz="2000" noProof="0" dirty="0">
                <a:latin typeface="Arial" panose="020B0604020202020204" pitchFamily="34" charset="0"/>
                <a:cs typeface="Arial" panose="020B0604020202020204" pitchFamily="34" charset="0"/>
              </a:rPr>
              <a:t>Scientific Research</a:t>
            </a:r>
            <a:endParaRPr lang="en-US" sz="2400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975B7-A0B9-894B-9C68-8B00C7BF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94F26-2C6B-C74A-9ED4-2FDC6762BF48}" type="datetime4">
              <a:rPr lang="en-US" altLang="zh-CN" smtClean="0"/>
              <a:t>August 29, 2022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49606-2442-5941-A58A-ED406EB6F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0B54-57D8-4106-814A-4647969A5594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DFA8A-738A-DB45-A887-288920646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507" y="863212"/>
            <a:ext cx="1725601" cy="1276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495D4B-DCB5-BA46-B46F-1C9194D047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74" b="-1"/>
          <a:stretch/>
        </p:blipFill>
        <p:spPr>
          <a:xfrm>
            <a:off x="3208156" y="3826326"/>
            <a:ext cx="1937111" cy="1434064"/>
          </a:xfrm>
          <a:prstGeom prst="rect">
            <a:avLst/>
          </a:prstGeom>
        </p:spPr>
      </p:pic>
      <p:pic>
        <p:nvPicPr>
          <p:cNvPr id="1026" name="Picture 2" descr="Home - Monash Centre for Quantitative Finance">
            <a:extLst>
              <a:ext uri="{FF2B5EF4-FFF2-40B4-BE49-F238E27FC236}">
                <a16:creationId xmlns:a16="http://schemas.microsoft.com/office/drawing/2014/main" id="{1D606AB7-463E-494E-B484-700467668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22" y="2880052"/>
            <a:ext cx="2438400" cy="122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hysics - Cantilever Experiments Update Description of Thermal Noise">
            <a:extLst>
              <a:ext uri="{FF2B5EF4-FFF2-40B4-BE49-F238E27FC236}">
                <a16:creationId xmlns:a16="http://schemas.microsoft.com/office/drawing/2014/main" id="{93D114C6-0CD1-5B46-A4D2-69EA0B61E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81" y="4789787"/>
            <a:ext cx="2445171" cy="1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dustrial production expands at the lowest rate in many years - Economy -  Vietnam News | Politics, Business, Economy, Society, Life, Sports - VietNam  News">
            <a:extLst>
              <a:ext uri="{FF2B5EF4-FFF2-40B4-BE49-F238E27FC236}">
                <a16:creationId xmlns:a16="http://schemas.microsoft.com/office/drawing/2014/main" id="{D4757E77-C249-F649-8A1C-1ED2D775E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911" y="1800916"/>
            <a:ext cx="2133069" cy="129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183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49F89-214F-7B40-A85F-B948C5B5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/>
              <a:t>Data is Everywhere. Can you make use if it?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7DBA3-12AA-3C44-840D-8EC4A940D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94F26-2C6B-C74A-9ED4-2FDC6762BF48}" type="datetime4">
              <a:rPr lang="en-US" altLang="zh-CN" smtClean="0"/>
              <a:t>August 29, 2022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D5FC7-27C5-EF45-9FA0-48D2D5A11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0B54-57D8-4106-814A-4647969A5594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EC093-A455-C04A-B343-942063009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47" y="1057797"/>
            <a:ext cx="8561253" cy="47424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594313-89BB-AA4B-A830-B0FEA0B55754}"/>
              </a:ext>
            </a:extLst>
          </p:cNvPr>
          <p:cNvSpPr/>
          <p:nvPr/>
        </p:nvSpPr>
        <p:spPr>
          <a:xfrm>
            <a:off x="6248400" y="1752600"/>
            <a:ext cx="2590800" cy="167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D6DC96-4585-D44F-B944-082AB818A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501" y="1536700"/>
            <a:ext cx="1045599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0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5A82-671E-D04E-8678-C52EFB0B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Data Science Skills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BF42F-77AD-7647-B914-4F734388A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2480-3A4D-D94C-9FE7-C8F7E4339052}" type="datetime4">
              <a:rPr lang="en-US" altLang="zh-CN" smtClean="0"/>
              <a:t>August 29, 2022</a:t>
            </a:fld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606AE-9C6E-B542-B402-ECEDFE71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0B54-57D8-4106-814A-4647969A5594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673E81-E4D5-6B4A-A0E0-BB80775021AC}"/>
              </a:ext>
            </a:extLst>
          </p:cNvPr>
          <p:cNvGrpSpPr/>
          <p:nvPr/>
        </p:nvGrpSpPr>
        <p:grpSpPr>
          <a:xfrm>
            <a:off x="1295400" y="1659082"/>
            <a:ext cx="5257800" cy="3997036"/>
            <a:chOff x="1295400" y="1659082"/>
            <a:chExt cx="5257800" cy="39970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9431FDA-D1ED-E04F-A866-31A2F371AEC3}"/>
                </a:ext>
              </a:extLst>
            </p:cNvPr>
            <p:cNvSpPr/>
            <p:nvPr/>
          </p:nvSpPr>
          <p:spPr>
            <a:xfrm>
              <a:off x="1295400" y="1752600"/>
              <a:ext cx="3124200" cy="25146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4811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N">
                  <a:solidFill>
                    <a:schemeClr val="tx1"/>
                  </a:solidFill>
                </a:rPr>
                <a:t>Database, Coding Skills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733D88D-692C-DF41-B767-2AE7D91D7875}"/>
                </a:ext>
              </a:extLst>
            </p:cNvPr>
            <p:cNvSpPr/>
            <p:nvPr/>
          </p:nvSpPr>
          <p:spPr>
            <a:xfrm>
              <a:off x="3581400" y="1659082"/>
              <a:ext cx="2971800" cy="25908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5289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CN">
                  <a:solidFill>
                    <a:schemeClr val="tx1"/>
                  </a:solidFill>
                </a:rPr>
                <a:t>Math, Statistics, Machine Learning Knowledge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A1D984-1D34-5F45-94B4-F45B66575A8F}"/>
                </a:ext>
              </a:extLst>
            </p:cNvPr>
            <p:cNvSpPr/>
            <p:nvPr/>
          </p:nvSpPr>
          <p:spPr>
            <a:xfrm>
              <a:off x="2514600" y="3065318"/>
              <a:ext cx="2971800" cy="2590800"/>
            </a:xfrm>
            <a:prstGeom prst="ellipse">
              <a:avLst/>
            </a:prstGeom>
            <a:solidFill>
              <a:srgbClr val="FF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N">
                  <a:solidFill>
                    <a:schemeClr val="tx1"/>
                  </a:solidFill>
                </a:rPr>
                <a:t>Domain / Business Expertise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90EE561-BE3C-5540-9D07-8B1E87C7421A}"/>
              </a:ext>
            </a:extLst>
          </p:cNvPr>
          <p:cNvSpPr/>
          <p:nvPr/>
        </p:nvSpPr>
        <p:spPr>
          <a:xfrm>
            <a:off x="2725423" y="3733800"/>
            <a:ext cx="900000" cy="39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21C658-EC10-314C-985C-61EFC70076E5}"/>
              </a:ext>
            </a:extLst>
          </p:cNvPr>
          <p:cNvSpPr/>
          <p:nvPr/>
        </p:nvSpPr>
        <p:spPr>
          <a:xfrm>
            <a:off x="1825423" y="3372436"/>
            <a:ext cx="900000" cy="39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Engineer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617ABD-40AB-1949-975F-D4E6A6BEFD14}"/>
              </a:ext>
            </a:extLst>
          </p:cNvPr>
          <p:cNvSpPr/>
          <p:nvPr/>
        </p:nvSpPr>
        <p:spPr>
          <a:xfrm>
            <a:off x="4027677" y="2199240"/>
            <a:ext cx="1429030" cy="39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Researcher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23E9EE-6DCA-9D4B-BAAE-991D316F1690}"/>
              </a:ext>
            </a:extLst>
          </p:cNvPr>
          <p:cNvSpPr/>
          <p:nvPr/>
        </p:nvSpPr>
        <p:spPr>
          <a:xfrm>
            <a:off x="3502460" y="3128823"/>
            <a:ext cx="1052400" cy="5414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“All round” Data Scientist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043384-C67D-9D43-AAA6-64F7E75E2A7C}"/>
              </a:ext>
            </a:extLst>
          </p:cNvPr>
          <p:cNvSpPr/>
          <p:nvPr/>
        </p:nvSpPr>
        <p:spPr>
          <a:xfrm>
            <a:off x="4366689" y="3939145"/>
            <a:ext cx="900000" cy="39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Analyst</a:t>
            </a:r>
          </a:p>
        </p:txBody>
      </p:sp>
    </p:spTree>
    <p:extLst>
      <p:ext uri="{BB962C8B-B14F-4D97-AF65-F5344CB8AC3E}">
        <p14:creationId xmlns:p14="http://schemas.microsoft.com/office/powerpoint/2010/main" val="3124302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660775-AA5F-F942-B398-5CC67E4ED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ECDF-69F2-9A41-AFCC-1FFFD7BF9859}" type="datetime4">
              <a:rPr lang="en-US" altLang="zh-CN" smtClean="0"/>
              <a:t>August 29, 2022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CFB9E-8CE4-2245-AA6A-5596FD90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0B54-57D8-4106-814A-4647969A5594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AFC906-C0EF-274E-BABC-0B659083D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Welcome to </a:t>
            </a:r>
            <a:br>
              <a:rPr lang="en-US" noProof="0" dirty="0"/>
            </a:br>
            <a:r>
              <a:rPr lang="en-US" noProof="0" dirty="0"/>
              <a:t>Hands on Data Analytics for Everyone</a:t>
            </a:r>
          </a:p>
        </p:txBody>
      </p:sp>
    </p:spTree>
    <p:extLst>
      <p:ext uri="{BB962C8B-B14F-4D97-AF65-F5344CB8AC3E}">
        <p14:creationId xmlns:p14="http://schemas.microsoft.com/office/powerpoint/2010/main" val="251124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DB0E-D408-D341-B355-BD0F560A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Session 1002</a:t>
            </a:r>
            <a:r>
              <a:rPr lang="en-US" dirty="0"/>
              <a:t>: Contact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F1C06-27C1-7449-AE5C-3B11EA4F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94F26-2C6B-C74A-9ED4-2FDC6762BF48}" type="datetime4">
              <a:rPr lang="en-US" altLang="zh-CN" smtClean="0"/>
              <a:t>August 29, 2022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CCCE1-2882-3F4B-BCAA-767F7781B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0B54-57D8-4106-814A-4647969A559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C2AD4B-B7DD-C248-97D2-58A60464AD44}"/>
              </a:ext>
            </a:extLst>
          </p:cNvPr>
          <p:cNvSpPr/>
          <p:nvPr/>
        </p:nvSpPr>
        <p:spPr>
          <a:xfrm>
            <a:off x="304800" y="984548"/>
            <a:ext cx="8458200" cy="18995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Instructor: Dr. </a:t>
            </a:r>
            <a:r>
              <a:rPr lang="en-US" sz="1600" b="1" dirty="0" err="1"/>
              <a:t>Donglong</a:t>
            </a:r>
            <a:r>
              <a:rPr lang="en-US" sz="1600" b="1" dirty="0"/>
              <a:t> Chen</a:t>
            </a:r>
            <a:endParaRPr lang="en-US" altLang="zh-CN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Office T3-401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donglongchen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@uic.edu.cn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Appointment is needed for office hours Q&amp;A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Timetable: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https://staff.uic.edu.cn/donglongchen/cn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EF65E5-38C4-2A4F-A1BA-07CBACD2B922}"/>
              </a:ext>
            </a:extLst>
          </p:cNvPr>
          <p:cNvSpPr/>
          <p:nvPr/>
        </p:nvSpPr>
        <p:spPr>
          <a:xfrm>
            <a:off x="304800" y="3110066"/>
            <a:ext cx="8458200" cy="11546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Teaching Assistant: Mr. </a:t>
            </a:r>
            <a:r>
              <a:rPr lang="en-US" sz="1600" b="1" dirty="0" err="1"/>
              <a:t>Zhenxuan</a:t>
            </a:r>
            <a:r>
              <a:rPr lang="en-US" sz="1600" b="1" dirty="0"/>
              <a:t> Liang</a:t>
            </a:r>
            <a:endParaRPr lang="en-US" altLang="zh-CN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Office T6-403-H2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Email: zhenxuanliang@uic.edu.cn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B4DB3A-AE85-A648-A487-141B7B4A3964}"/>
              </a:ext>
            </a:extLst>
          </p:cNvPr>
          <p:cNvSpPr/>
          <p:nvPr/>
        </p:nvSpPr>
        <p:spPr>
          <a:xfrm>
            <a:off x="304800" y="4373940"/>
            <a:ext cx="8458200" cy="156966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Both instructor and teaching assistant are </a:t>
            </a:r>
            <a:r>
              <a:rPr lang="en-US" sz="1600" b="1" dirty="0"/>
              <a:t>available to answer questions on WeChat. </a:t>
            </a:r>
            <a:r>
              <a:rPr lang="en-US" sz="1600" dirty="0"/>
              <a:t>Do use: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b="1" dirty="0"/>
              <a:t>WeChat</a:t>
            </a:r>
            <a:endParaRPr lang="en-US" sz="16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/>
              <a:t>Office hours / Tutorials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/>
              <a:t>Before and after class (5 minutes)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91174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DB0E-D408-D341-B355-BD0F560A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Tutorials (Assistant Instructor)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2A732-03AA-8041-A201-1B5BF63E0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035572"/>
            <a:ext cx="6019800" cy="563119"/>
          </a:xfrm>
        </p:spPr>
        <p:txBody>
          <a:bodyPr>
            <a:normAutofit/>
          </a:bodyPr>
          <a:lstStyle/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F1C06-27C1-7449-AE5C-3B11EA4F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94F26-2C6B-C74A-9ED4-2FDC6762BF48}" type="datetime4">
              <a:rPr lang="en-US" altLang="zh-CN" smtClean="0"/>
              <a:t>August 29, 2022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CCCE1-2882-3F4B-BCAA-767F7781B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0B54-57D8-4106-814A-4647969A5594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43A838-B192-7840-BA9A-3CE792BBB60D}"/>
              </a:ext>
            </a:extLst>
          </p:cNvPr>
          <p:cNvSpPr/>
          <p:nvPr/>
        </p:nvSpPr>
        <p:spPr>
          <a:xfrm>
            <a:off x="304800" y="2952509"/>
            <a:ext cx="1066800" cy="9144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Rules / Contents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4B94-F648-1642-8713-36257FAA12B0}"/>
              </a:ext>
            </a:extLst>
          </p:cNvPr>
          <p:cNvSpPr/>
          <p:nvPr/>
        </p:nvSpPr>
        <p:spPr>
          <a:xfrm>
            <a:off x="304800" y="1328928"/>
            <a:ext cx="1066800" cy="55275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&amp; Venue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6EEA43-2150-2140-9027-AFF6D1F5B5D3}"/>
              </a:ext>
            </a:extLst>
          </p:cNvPr>
          <p:cNvSpPr txBox="1">
            <a:spLocks/>
          </p:cNvSpPr>
          <p:nvPr/>
        </p:nvSpPr>
        <p:spPr>
          <a:xfrm>
            <a:off x="1746738" y="2895600"/>
            <a:ext cx="7016262" cy="1942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Student attendance is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optional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Tutorials partially cover the contents of the main lecture / lab (previous week)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Communication during the tutorials can be in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Chinese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or English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Students are expected to actively practice and review contents from previous lectures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Students can ask questions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assistant instructor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will not help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students to do their homework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A30895-EA3F-0247-B121-B732CBC63947}"/>
              </a:ext>
            </a:extLst>
          </p:cNvPr>
          <p:cNvSpPr/>
          <p:nvPr/>
        </p:nvSpPr>
        <p:spPr>
          <a:xfrm>
            <a:off x="1746738" y="1295400"/>
            <a:ext cx="66731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Repeated twice a week between weeks 3 (19 Sept) – week 12 (2 Dec), excluding the reading week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Tuesday TBA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Friday TBA</a:t>
            </a:r>
          </a:p>
        </p:txBody>
      </p:sp>
    </p:spTree>
    <p:extLst>
      <p:ext uri="{BB962C8B-B14F-4D97-AF65-F5344CB8AC3E}">
        <p14:creationId xmlns:p14="http://schemas.microsoft.com/office/powerpoint/2010/main" val="898261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DB0E-D408-D341-B355-BD0F560A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Ask for Questions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F1C06-27C1-7449-AE5C-3B11EA4F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94F26-2C6B-C74A-9ED4-2FDC6762BF48}" type="datetime4">
              <a:rPr lang="en-US" altLang="zh-CN" smtClean="0"/>
              <a:t>August 29, 2022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CCCE1-2882-3F4B-BCAA-767F7781B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0B54-57D8-4106-814A-4647969A559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3C1F26-6375-444E-981E-34AAE5838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150937"/>
            <a:ext cx="8305800" cy="4876800"/>
          </a:xfrm>
        </p:spPr>
        <p:txBody>
          <a:bodyPr/>
          <a:lstStyle/>
          <a:p>
            <a:r>
              <a:rPr lang="en-US" sz="1600" b="1" dirty="0"/>
              <a:t>WeChat</a:t>
            </a:r>
            <a:r>
              <a:rPr lang="en-US" sz="1600" dirty="0"/>
              <a:t> group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are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highly encouraged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come to instructor office hours and TA tutorials for questions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short inquiries, email directly. You can expect a reply in about 24h. Email is the official channel of communication, so use a formal language. Unclear messages will not receive an answer. You can use the following template: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656EE5-8178-754A-93CB-B18683A49118}"/>
              </a:ext>
            </a:extLst>
          </p:cNvPr>
          <p:cNvSpPr txBox="1"/>
          <p:nvPr/>
        </p:nvSpPr>
        <p:spPr>
          <a:xfrm>
            <a:off x="385572" y="2971800"/>
            <a:ext cx="8556657" cy="2831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i="1" dirty="0"/>
              <a:t>Subject</a:t>
            </a:r>
            <a:r>
              <a:rPr lang="en-US" sz="1600" dirty="0"/>
              <a:t>: [Hands on Data] Inquiry about ...</a:t>
            </a:r>
          </a:p>
          <a:p>
            <a:endParaRPr lang="en-US" sz="1600" dirty="0"/>
          </a:p>
          <a:p>
            <a:r>
              <a:rPr lang="en-US" sz="1600" b="1" i="1" dirty="0"/>
              <a:t>Email body:</a:t>
            </a:r>
            <a:endParaRPr lang="en-US" sz="1600" dirty="0"/>
          </a:p>
          <a:p>
            <a:r>
              <a:rPr lang="en-US" sz="1600" dirty="0"/>
              <a:t>Dear Dr. Chen,</a:t>
            </a:r>
          </a:p>
          <a:p>
            <a:endParaRPr lang="en-US" sz="1600" dirty="0"/>
          </a:p>
          <a:p>
            <a:r>
              <a:rPr lang="en-US" sz="1600" dirty="0"/>
              <a:t>This is Sun Yan from your "Hands on Data" Session 1002. I have a question regarding […]. </a:t>
            </a:r>
          </a:p>
          <a:p>
            <a:endParaRPr lang="en-US" sz="1600" dirty="0"/>
          </a:p>
          <a:p>
            <a:r>
              <a:rPr lang="en-US" sz="1600" dirty="0"/>
              <a:t>Can you advise?</a:t>
            </a:r>
          </a:p>
          <a:p>
            <a:endParaRPr lang="en-US" sz="1600" dirty="0"/>
          </a:p>
          <a:p>
            <a:r>
              <a:rPr lang="en-US" sz="1600" dirty="0"/>
              <a:t>Regards,</a:t>
            </a:r>
          </a:p>
          <a:p>
            <a:r>
              <a:rPr lang="en-US" sz="1600" dirty="0"/>
              <a:t>Yan</a:t>
            </a:r>
          </a:p>
        </p:txBody>
      </p:sp>
    </p:spTree>
    <p:extLst>
      <p:ext uri="{BB962C8B-B14F-4D97-AF65-F5344CB8AC3E}">
        <p14:creationId xmlns:p14="http://schemas.microsoft.com/office/powerpoint/2010/main" val="4106966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DB0E-D408-D341-B355-BD0F560A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Organization: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2A732-03AA-8041-A201-1B5BF63E0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4681" y="1066800"/>
            <a:ext cx="5610546" cy="1006534"/>
          </a:xfrm>
        </p:spPr>
        <p:txBody>
          <a:bodyPr anchor="ctr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6 assignments with deadline on the next Wednesday of almost every week, submission on iSpace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Content of assignment is the same or similar to the lab of the same week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Each assignment have its own grading weight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Submission delay: 24h (20% penalty), 48h (40% penalty), &gt;48h (no acceptance)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F1C06-27C1-7449-AE5C-3B11EA4F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94F26-2C6B-C74A-9ED4-2FDC6762BF48}" type="datetime4">
              <a:rPr lang="en-US" altLang="zh-CN" smtClean="0"/>
              <a:t>August 29, 2022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CCCE1-2882-3F4B-BCAA-767F7781B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0B54-57D8-4106-814A-4647969A5594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43A838-B192-7840-BA9A-3CE792BBB60D}"/>
              </a:ext>
            </a:extLst>
          </p:cNvPr>
          <p:cNvSpPr/>
          <p:nvPr/>
        </p:nvSpPr>
        <p:spPr>
          <a:xfrm>
            <a:off x="457199" y="1236427"/>
            <a:ext cx="2344615" cy="68579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Assignments 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4B94-F648-1642-8713-36257FAA12B0}"/>
              </a:ext>
            </a:extLst>
          </p:cNvPr>
          <p:cNvSpPr/>
          <p:nvPr/>
        </p:nvSpPr>
        <p:spPr>
          <a:xfrm>
            <a:off x="457199" y="2516314"/>
            <a:ext cx="2344615" cy="68579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Participation 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BB158-4E3C-C64C-BD6F-7778CB66AC18}"/>
              </a:ext>
            </a:extLst>
          </p:cNvPr>
          <p:cNvSpPr/>
          <p:nvPr/>
        </p:nvSpPr>
        <p:spPr>
          <a:xfrm>
            <a:off x="457199" y="3886201"/>
            <a:ext cx="2344615" cy="68579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Project 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8ED737-8399-B641-8FA1-2B659CDEA9BC}"/>
              </a:ext>
            </a:extLst>
          </p:cNvPr>
          <p:cNvSpPr/>
          <p:nvPr/>
        </p:nvSpPr>
        <p:spPr>
          <a:xfrm>
            <a:off x="457199" y="5181601"/>
            <a:ext cx="2344615" cy="68579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Exam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30%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D9BE3FE-563C-C448-9459-A49E048C77A7}"/>
              </a:ext>
            </a:extLst>
          </p:cNvPr>
          <p:cNvSpPr txBox="1">
            <a:spLocks/>
          </p:cNvSpPr>
          <p:nvPr/>
        </p:nvSpPr>
        <p:spPr>
          <a:xfrm>
            <a:off x="3228654" y="2314956"/>
            <a:ext cx="5486400" cy="1006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participation consists of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Class Attendance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Activeness / answer to bonus questions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862C71-D744-BD41-AB13-998ACF9163B7}"/>
              </a:ext>
            </a:extLst>
          </p:cNvPr>
          <p:cNvSpPr txBox="1">
            <a:spLocks/>
          </p:cNvSpPr>
          <p:nvPr/>
        </p:nvSpPr>
        <p:spPr>
          <a:xfrm>
            <a:off x="3124200" y="3477646"/>
            <a:ext cx="6019800" cy="14251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Group Size: 3 to 4 members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Group Work Timing: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Form groups (as soon as possible) and do preliminary work by week 8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Carry the project work in week 11 – 12  and submit the presentation slides by week 12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Present the project in weeks 13-14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5F1E3F8-5352-D84B-B9AA-3F271DB9F5CF}"/>
              </a:ext>
            </a:extLst>
          </p:cNvPr>
          <p:cNvSpPr txBox="1">
            <a:spLocks/>
          </p:cNvSpPr>
          <p:nvPr/>
        </p:nvSpPr>
        <p:spPr>
          <a:xfrm>
            <a:off x="3124200" y="4958719"/>
            <a:ext cx="5334000" cy="1006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Written examination: General questions in data science, multiple choices and short exercises (fill missing expressions, possible math computations)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Exam duration: 2 hours in December 20-31 (week 16-17) 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compulsory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and need to reach at a minimum threshold in order to pass the course (otherwise the student will receive a F grade, irrespectively of the marks for the other assessment components)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1F7E95-C5BF-1A45-897F-DAEE51689BF3}"/>
              </a:ext>
            </a:extLst>
          </p:cNvPr>
          <p:cNvCxnSpPr/>
          <p:nvPr/>
        </p:nvCxnSpPr>
        <p:spPr>
          <a:xfrm>
            <a:off x="381000" y="2209800"/>
            <a:ext cx="8382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1844FF-44B6-A443-9388-8AA13446C333}"/>
              </a:ext>
            </a:extLst>
          </p:cNvPr>
          <p:cNvCxnSpPr/>
          <p:nvPr/>
        </p:nvCxnSpPr>
        <p:spPr>
          <a:xfrm>
            <a:off x="380999" y="3505200"/>
            <a:ext cx="8382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A1D711-6C75-1240-985B-432E9C82FAF4}"/>
              </a:ext>
            </a:extLst>
          </p:cNvPr>
          <p:cNvCxnSpPr/>
          <p:nvPr/>
        </p:nvCxnSpPr>
        <p:spPr>
          <a:xfrm>
            <a:off x="457199" y="4863718"/>
            <a:ext cx="8382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651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8CCE-EAAC-6445-9801-1C1E5513A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09212-D09C-BE4A-BDD4-9C8090E64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232" y="1150937"/>
            <a:ext cx="83058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Late submission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assignments and project,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20% penalty for up to 24h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delay,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40% penalty for up to 48h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delay, no late submission will be accepted after 48h</a:t>
            </a:r>
          </a:p>
          <a:p>
            <a:pPr marL="457200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Academic honesty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Copying from others, or allowing others to copy from you, is considered academic plagiarism.</a:t>
            </a: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Student conflict / group project :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grade for the group project will be assigned individually to each member of the group but within a band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Group members who do not participate in the group work or fail to present the project will receive 0 grade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Stronger members of the group shall help weaker members to learn during the project work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Group members shall try to solve any conflict by themselves before asking the course instructor to mediate</a:t>
            </a: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9A07A-A9CA-7C42-A8CC-E6747DC59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94F26-2C6B-C74A-9ED4-2FDC6762BF48}" type="datetime4">
              <a:rPr lang="en-US" altLang="zh-CN" smtClean="0"/>
              <a:t>August 29, 2022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A6B0E-1687-A641-8E06-83043D24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0B54-57D8-4106-814A-4647969A55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160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8CCE-EAAC-6445-9801-1C1E5513A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Fail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09212-D09C-BE4A-BDD4-9C8090E64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017523"/>
            <a:ext cx="8305800" cy="487680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If you want to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fail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this course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following: </a:t>
            </a:r>
          </a:p>
          <a:p>
            <a:pPr marL="516600" indent="-3726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Play with your phone in class 	( → 10%) </a:t>
            </a:r>
          </a:p>
          <a:p>
            <a:pPr marL="516600" indent="-3726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Do not come for class 	(→ 20%)</a:t>
            </a:r>
          </a:p>
          <a:p>
            <a:pPr marL="516600" indent="-3726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Do not do difficult assignments	(→ 30%)</a:t>
            </a:r>
          </a:p>
          <a:p>
            <a:pPr marL="516600" indent="-3726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Do not submit your project 	(→ 50%)</a:t>
            </a:r>
          </a:p>
          <a:p>
            <a:pPr marL="516600" indent="-3726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Do not prepare for exam 	(→ 70%) </a:t>
            </a:r>
          </a:p>
          <a:p>
            <a:pPr marL="516600" indent="-372600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Copy the exam 		(→ 100%) </a:t>
            </a: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9A07A-A9CA-7C42-A8CC-E6747DC59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94F26-2C6B-C74A-9ED4-2FDC6762BF48}" type="datetime4">
              <a:rPr lang="en-US" altLang="zh-CN" smtClean="0"/>
              <a:t>August 29, 2022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A6B0E-1687-A641-8E06-83043D24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0B54-57D8-4106-814A-4647969A5594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1030" name="Picture 6" descr="Fail an Exam Abstract Cartoon Stock Vector - Illustration of sunlight,  cloud: 51301986">
            <a:extLst>
              <a:ext uri="{FF2B5EF4-FFF2-40B4-BE49-F238E27FC236}">
                <a16:creationId xmlns:a16="http://schemas.microsoft.com/office/drawing/2014/main" id="{EBC71DC0-1626-4742-A806-68E8DD6E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81200"/>
            <a:ext cx="2198751" cy="219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901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BACC-85A0-D64D-BDAE-ACF4B31E0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Year Student Performance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F0867-18B4-F64C-82E0-265F372E8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C2480-3A4D-D94C-9FE7-C8F7E4339052}" type="datetime4">
              <a:rPr lang="en-US" altLang="zh-CN" smtClean="0"/>
              <a:t>August 29, 2022</a:t>
            </a:fld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9ACA2-7090-5E40-9719-83563BEC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00B54-57D8-4106-814A-4647969A5594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585A3-EDB2-A047-B228-20379744D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8" y="1028700"/>
            <a:ext cx="8987383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01039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11682</TotalTime>
  <Words>933</Words>
  <Application>Microsoft Office PowerPoint</Application>
  <PresentationFormat>全屏显示(4:3)</PresentationFormat>
  <Paragraphs>163</Paragraphs>
  <Slides>16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Helvetica Neue</vt:lpstr>
      <vt:lpstr>Lucida Grande</vt:lpstr>
      <vt:lpstr>等线</vt:lpstr>
      <vt:lpstr>等线 Light</vt:lpstr>
      <vt:lpstr>宋体</vt:lpstr>
      <vt:lpstr>Arial</vt:lpstr>
      <vt:lpstr>Calibri</vt:lpstr>
      <vt:lpstr>Times New Roman</vt:lpstr>
      <vt:lpstr>Wingdings</vt:lpstr>
      <vt:lpstr>1_Custom Design</vt:lpstr>
      <vt:lpstr>Course Instruction and Introduction</vt:lpstr>
      <vt:lpstr>Welcome to  Hands on Data Analytics for Everyone</vt:lpstr>
      <vt:lpstr>Session 1002: Contact</vt:lpstr>
      <vt:lpstr>Tutorials (Assistant Instructor)</vt:lpstr>
      <vt:lpstr>How to Ask for Questions</vt:lpstr>
      <vt:lpstr>Course Organization: Grading</vt:lpstr>
      <vt:lpstr>Policies</vt:lpstr>
      <vt:lpstr>How To Fail This Course</vt:lpstr>
      <vt:lpstr>Last Year Student Performance</vt:lpstr>
      <vt:lpstr>Last Year Student Performance</vt:lpstr>
      <vt:lpstr>Course Plan (Subject to Revision)</vt:lpstr>
      <vt:lpstr>References</vt:lpstr>
      <vt:lpstr>What is Data Analytics?</vt:lpstr>
      <vt:lpstr>Which of the Following Make Use of Data Analytics?</vt:lpstr>
      <vt:lpstr>Data is Everywhere. Can you make use if it?</vt:lpstr>
      <vt:lpstr>Data Science Skills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Week1-Data Analytics</dc:title>
  <dc:subject/>
  <dc:creator>UIC</dc:creator>
  <cp:keywords/>
  <dc:description/>
  <cp:lastModifiedBy>UIC</cp:lastModifiedBy>
  <cp:revision>295</cp:revision>
  <cp:lastPrinted>2021-09-03T07:23:10Z</cp:lastPrinted>
  <dcterms:created xsi:type="dcterms:W3CDTF">2006-08-16T00:00:00Z</dcterms:created>
  <dcterms:modified xsi:type="dcterms:W3CDTF">2022-08-29T04:34:01Z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